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69" r:id="rId4"/>
    <p:sldId id="267" r:id="rId5"/>
    <p:sldId id="265" r:id="rId6"/>
    <p:sldId id="260" r:id="rId7"/>
    <p:sldId id="270" r:id="rId8"/>
    <p:sldId id="268" r:id="rId9"/>
    <p:sldId id="264" r:id="rId10"/>
  </p:sldIdLst>
  <p:sldSz cx="12192000" cy="6858000"/>
  <p:notesSz cx="6858000" cy="9144000"/>
  <p:defaultTextStyle>
    <a:defPPr>
      <a:defRPr lang="en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90CD"/>
    <a:srgbClr val="1752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8"/>
  </p:normalViewPr>
  <p:slideViewPr>
    <p:cSldViewPr snapToGrid="0" snapToObjects="1">
      <p:cViewPr varScale="1">
        <p:scale>
          <a:sx n="119" d="100"/>
          <a:sy n="119" d="100"/>
        </p:scale>
        <p:origin x="31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EF01D-B51B-ECF9-CA8A-E93922F34F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S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49D699-7E8F-B699-6E88-A89B61AF8F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5C34FE-E8BD-1F36-99F5-031317AFF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6E7AD-215A-4245-AABD-CDCBED36B556}" type="datetimeFigureOut">
              <a:rPr lang="en-SI" smtClean="0"/>
              <a:t>17/05/2026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5583D4-3912-8610-1E71-C9BD83B47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9ACB1E-AAD3-C8A0-1EB4-59029CD47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D0AAE-1453-EE43-959C-992EDC89F6EC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003068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E2AC4-EBFC-1C88-37B2-E86DDFE48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F50F00-4201-4CDD-F706-4E83FA159A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7B7BD7-8E52-CC50-74EF-04495BD05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6E7AD-215A-4245-AABD-CDCBED36B556}" type="datetimeFigureOut">
              <a:rPr lang="en-SI" smtClean="0"/>
              <a:t>17/05/2026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03EECD-1E5E-A242-3DF8-E96C00BF2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9E8007-A9B1-8E50-EE3D-C048ED9C4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D0AAE-1453-EE43-959C-992EDC89F6EC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157576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F8CB59-7F8D-4910-503D-F8CABD9C0C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AC99BE-9FC3-893E-806F-7B6B49A3F0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23526-6651-6664-10EA-10B3AEA8D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6E7AD-215A-4245-AABD-CDCBED36B556}" type="datetimeFigureOut">
              <a:rPr lang="en-SI" smtClean="0"/>
              <a:t>17/05/2026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921057-7C72-1C6A-B8A6-04CDBB775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513593-D298-3BFF-3848-96ABA2647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D0AAE-1453-EE43-959C-992EDC89F6EC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38405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7694F-FB8F-66FA-B991-D5B1B8B43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81FE75-E582-32B7-4DA7-21DC4D872B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D51F57-D1F8-DCAC-1E92-4C79840B8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6E7AD-215A-4245-AABD-CDCBED36B556}" type="datetimeFigureOut">
              <a:rPr lang="en-SI" smtClean="0"/>
              <a:t>17/05/2026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4593D4-358F-53D8-6516-9B7E387C6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A1DF4C-5753-F301-4F96-06C3312B5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D0AAE-1453-EE43-959C-992EDC89F6EC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564642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2F7D9-F1C2-0795-13B3-8074CA2CC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40AF32-4997-E835-BFD6-EDF841EEF9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A1F2F0-1814-F4BD-AC3F-7DF4C4561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6E7AD-215A-4245-AABD-CDCBED36B556}" type="datetimeFigureOut">
              <a:rPr lang="en-SI" smtClean="0"/>
              <a:t>17/05/2026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B4919B-EB38-38EE-07CA-F0CA9C420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E580DF-73D7-0832-27F1-1C474F550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D0AAE-1453-EE43-959C-992EDC89F6EC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556219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D00B1-353A-00A5-5502-E7BAD3DED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C724AE-0C39-EC34-6181-AB802A4140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B438E9-5827-E6EA-5F12-AF2A4BE605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7BD2D7-3081-DABC-7F7B-FA27F4F17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6E7AD-215A-4245-AABD-CDCBED36B556}" type="datetimeFigureOut">
              <a:rPr lang="en-SI" smtClean="0"/>
              <a:t>17/05/2026</a:t>
            </a:fld>
            <a:endParaRPr lang="en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C8C27B-0A8C-F5BD-CCA9-8032DC3F9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14778B-176A-35C6-82A0-EE00FA8C7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D0AAE-1453-EE43-959C-992EDC89F6EC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832551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30DE3-79EC-91E9-AEB3-CA688AEDC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B4D308-A03C-CE27-EAEB-10E5D040EA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A61F66-1D30-2B35-51E4-171EE786A9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9D9D10-9C23-EFB7-AE8A-23A977F8E2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54E2FB-45AA-305E-A3E4-E25DB44EBC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1C53285-E46E-0EDE-2D7D-2C63E9AC4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6E7AD-215A-4245-AABD-CDCBED36B556}" type="datetimeFigureOut">
              <a:rPr lang="en-SI" smtClean="0"/>
              <a:t>17/05/2026</a:t>
            </a:fld>
            <a:endParaRPr lang="en-S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D2A3AF-B0CF-ABA4-CE9F-CBC66846F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FF42BE-32CD-BF4D-11E2-5A742F1F2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D0AAE-1453-EE43-959C-992EDC89F6EC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185233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3F093-92AD-31F1-A4D2-27DF72CAD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S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437A8E-77FE-61A0-27ED-1A2AC9D1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6E7AD-215A-4245-AABD-CDCBED36B556}" type="datetimeFigureOut">
              <a:rPr lang="en-SI" smtClean="0"/>
              <a:t>17/05/2026</a:t>
            </a:fld>
            <a:endParaRPr lang="en-S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9B4662-7029-F8EA-1860-4ACAC1A78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3E4157-D9BC-3163-0A1E-52B555514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D0AAE-1453-EE43-959C-992EDC89F6EC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930122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6A85A6-F392-D59A-61E3-229C51B62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6E7AD-215A-4245-AABD-CDCBED36B556}" type="datetimeFigureOut">
              <a:rPr lang="en-SI" smtClean="0"/>
              <a:t>17/05/2026</a:t>
            </a:fld>
            <a:endParaRPr lang="en-S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CF69C50-4F0B-029D-BA31-7B2A1323A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4A3722-5AA5-C661-9234-E7FD1FB1C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D0AAE-1453-EE43-959C-992EDC89F6EC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058892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3EB0B-1129-8D32-8FE2-016C365EB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E33D85-D9A6-48C0-083D-DAAF9417E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3DE5CB-A159-6814-486B-898C45EAA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25D81C-CDCF-57E6-F1C4-6A01099F9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6E7AD-215A-4245-AABD-CDCBED36B556}" type="datetimeFigureOut">
              <a:rPr lang="en-SI" smtClean="0"/>
              <a:t>17/05/2026</a:t>
            </a:fld>
            <a:endParaRPr lang="en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00CC11-2BE1-105A-AF28-181E67299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DA2574-87CC-C5A4-6E3D-7636D5B26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D0AAE-1453-EE43-959C-992EDC89F6EC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4052593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AC7B8-8BE5-1205-1770-00FEC7BF4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S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B0AD28-0C40-B517-A163-E655E2930F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A21FB9-518B-E743-7C24-9DBE7AD678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56B400-F777-E7B9-97B6-065045985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6E7AD-215A-4245-AABD-CDCBED36B556}" type="datetimeFigureOut">
              <a:rPr lang="en-SI" smtClean="0"/>
              <a:t>17/05/2026</a:t>
            </a:fld>
            <a:endParaRPr lang="en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BB9795-7540-43D7-060D-8CC269846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61A412-8779-8949-0CEF-2FA11B908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D0AAE-1453-EE43-959C-992EDC89F6EC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85771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8353FD-8626-7328-7FBF-B9E728E95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00EE8F-678A-979A-B056-516416D059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318167-F859-2BC9-199E-8D5546B80A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6E7AD-215A-4245-AABD-CDCBED36B556}" type="datetimeFigureOut">
              <a:rPr lang="en-SI" smtClean="0"/>
              <a:t>17/05/2026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50842D-0E6F-E72E-AC47-C91017BE94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994F53-7D31-D80F-4E02-A871382F9F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D0AAE-1453-EE43-959C-992EDC89F6EC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3668480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 descr="Sun">
            <a:extLst>
              <a:ext uri="{FF2B5EF4-FFF2-40B4-BE49-F238E27FC236}">
                <a16:creationId xmlns:a16="http://schemas.microsoft.com/office/drawing/2014/main" id="{85D4A496-86D3-AD4A-7345-2F1F6B20B0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1945" y="2618970"/>
            <a:ext cx="1574539" cy="1574539"/>
          </a:xfrm>
          <a:prstGeom prst="rect">
            <a:avLst/>
          </a:prstGeom>
        </p:spPr>
      </p:pic>
      <p:pic>
        <p:nvPicPr>
          <p:cNvPr id="7" name="Graphic 6" descr="Partial sun">
            <a:extLst>
              <a:ext uri="{FF2B5EF4-FFF2-40B4-BE49-F238E27FC236}">
                <a16:creationId xmlns:a16="http://schemas.microsoft.com/office/drawing/2014/main" id="{B4908340-1446-B04E-05B8-3E91FCA97D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33812" y="2618970"/>
            <a:ext cx="1574539" cy="1574539"/>
          </a:xfrm>
          <a:prstGeom prst="rect">
            <a:avLst/>
          </a:prstGeom>
        </p:spPr>
      </p:pic>
      <p:pic>
        <p:nvPicPr>
          <p:cNvPr id="9" name="Graphic 8" descr="Cloud">
            <a:extLst>
              <a:ext uri="{FF2B5EF4-FFF2-40B4-BE49-F238E27FC236}">
                <a16:creationId xmlns:a16="http://schemas.microsoft.com/office/drawing/2014/main" id="{82D1410D-CCE3-C91C-1669-97E01C88F7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32887" y="2618969"/>
            <a:ext cx="1574539" cy="1574539"/>
          </a:xfrm>
          <a:prstGeom prst="rect">
            <a:avLst/>
          </a:prstGeom>
        </p:spPr>
      </p:pic>
      <p:pic>
        <p:nvPicPr>
          <p:cNvPr id="11" name="Graphic 10" descr="Lightning">
            <a:extLst>
              <a:ext uri="{FF2B5EF4-FFF2-40B4-BE49-F238E27FC236}">
                <a16:creationId xmlns:a16="http://schemas.microsoft.com/office/drawing/2014/main" id="{9FC7BF1F-9356-2EF2-E80F-BFC330A464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131917" y="2618969"/>
            <a:ext cx="1675419" cy="1675419"/>
          </a:xfrm>
          <a:prstGeom prst="rect">
            <a:avLst/>
          </a:prstGeom>
        </p:spPr>
      </p:pic>
      <p:pic>
        <p:nvPicPr>
          <p:cNvPr id="13" name="Graphic 12" descr="Rain">
            <a:extLst>
              <a:ext uri="{FF2B5EF4-FFF2-40B4-BE49-F238E27FC236}">
                <a16:creationId xmlns:a16="http://schemas.microsoft.com/office/drawing/2014/main" id="{B3112810-08F6-A25F-A653-CB5F5170EB7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131962" y="2618969"/>
            <a:ext cx="1675419" cy="1675419"/>
          </a:xfrm>
          <a:prstGeom prst="rect">
            <a:avLst/>
          </a:prstGeom>
        </p:spPr>
      </p:pic>
      <p:pic>
        <p:nvPicPr>
          <p:cNvPr id="15" name="Graphic 14" descr="Snow">
            <a:extLst>
              <a:ext uri="{FF2B5EF4-FFF2-40B4-BE49-F238E27FC236}">
                <a16:creationId xmlns:a16="http://schemas.microsoft.com/office/drawing/2014/main" id="{F28625E0-6EDB-B15E-6213-823777737C4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156931" y="2618969"/>
            <a:ext cx="1675419" cy="1675419"/>
          </a:xfrm>
          <a:prstGeom prst="rect">
            <a:avLst/>
          </a:prstGeom>
        </p:spPr>
      </p:pic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4D2201D9-5A50-6611-6790-BC96F52247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9626" y="5213407"/>
            <a:ext cx="3031789" cy="1500187"/>
          </a:xfrm>
        </p:spPr>
        <p:txBody>
          <a:bodyPr/>
          <a:lstStyle/>
          <a:p>
            <a:pPr algn="r"/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596751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eather Icon Set - Mostly Sunny by Jason Dwayne on Dribbble">
            <a:extLst>
              <a:ext uri="{FF2B5EF4-FFF2-40B4-BE49-F238E27FC236}">
                <a16:creationId xmlns:a16="http://schemas.microsoft.com/office/drawing/2014/main" id="{C415FC0F-1CA4-7F9C-CB16-ACBA088F78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1002" y="1570616"/>
            <a:ext cx="4825218" cy="3618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54D8AA-72C2-5907-99B9-708DF445A4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42908"/>
            <a:ext cx="1798113" cy="2576606"/>
          </a:xfrm>
          <a:prstGeom prst="rect">
            <a:avLst/>
          </a:prstGeom>
        </p:spPr>
      </p:pic>
      <p:sp>
        <p:nvSpPr>
          <p:cNvPr id="4" name="Oval Callout 3">
            <a:extLst>
              <a:ext uri="{FF2B5EF4-FFF2-40B4-BE49-F238E27FC236}">
                <a16:creationId xmlns:a16="http://schemas.microsoft.com/office/drawing/2014/main" id="{3A0869A3-2CE1-9827-F605-747064F04D03}"/>
              </a:ext>
            </a:extLst>
          </p:cNvPr>
          <p:cNvSpPr/>
          <p:nvPr/>
        </p:nvSpPr>
        <p:spPr>
          <a:xfrm>
            <a:off x="1688951" y="105430"/>
            <a:ext cx="5422646" cy="4619323"/>
          </a:xfrm>
          <a:prstGeom prst="wedgeEllipseCallout">
            <a:avLst>
              <a:gd name="adj1" fmla="val -49133"/>
              <a:gd name="adj2" fmla="val 52408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SI" sz="3200" dirty="0">
                <a:solidFill>
                  <a:schemeClr val="tx1"/>
                </a:solidFill>
              </a:rPr>
              <a:t>Na sledečih prosojnicah so povedi s podčrtanimi besedami. Za besede, ki so </a:t>
            </a:r>
            <a:r>
              <a:rPr lang="en-SI" sz="3200" u="sng" dirty="0">
                <a:solidFill>
                  <a:schemeClr val="tx1"/>
                </a:solidFill>
              </a:rPr>
              <a:t>podčrtane</a:t>
            </a:r>
            <a:r>
              <a:rPr lang="en-SI" sz="3200" dirty="0">
                <a:solidFill>
                  <a:schemeClr val="tx1"/>
                </a:solidFill>
              </a:rPr>
              <a:t>, poišči </a:t>
            </a:r>
            <a:r>
              <a:rPr lang="en-SI" sz="3200" b="1" dirty="0">
                <a:solidFill>
                  <a:schemeClr val="tx1"/>
                </a:solidFill>
              </a:rPr>
              <a:t>sliko ali gif na spletu. </a:t>
            </a:r>
            <a:endParaRPr lang="en-SI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597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854D8AA-72C2-5907-99B9-708DF445A4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42908"/>
            <a:ext cx="1798113" cy="2576606"/>
          </a:xfrm>
          <a:prstGeom prst="rect">
            <a:avLst/>
          </a:prstGeom>
        </p:spPr>
      </p:pic>
      <p:sp>
        <p:nvSpPr>
          <p:cNvPr id="4" name="Oval Callout 3">
            <a:extLst>
              <a:ext uri="{FF2B5EF4-FFF2-40B4-BE49-F238E27FC236}">
                <a16:creationId xmlns:a16="http://schemas.microsoft.com/office/drawing/2014/main" id="{3A0869A3-2CE1-9827-F605-747064F04D03}"/>
              </a:ext>
            </a:extLst>
          </p:cNvPr>
          <p:cNvSpPr/>
          <p:nvPr/>
        </p:nvSpPr>
        <p:spPr>
          <a:xfrm>
            <a:off x="2323652" y="105429"/>
            <a:ext cx="8369449" cy="6671889"/>
          </a:xfrm>
          <a:prstGeom prst="wedgeEllipseCallout">
            <a:avLst>
              <a:gd name="adj1" fmla="val -55616"/>
              <a:gd name="adj2" fmla="val 26460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SI" sz="3200" u="sng" dirty="0">
                <a:solidFill>
                  <a:schemeClr val="tx1"/>
                </a:solidFill>
              </a:rPr>
              <a:t>Koraki:</a:t>
            </a:r>
          </a:p>
          <a:p>
            <a:pPr marL="514350" indent="-514350">
              <a:buAutoNum type="arabicPeriod"/>
            </a:pPr>
            <a:r>
              <a:rPr lang="en-GB" sz="3200" dirty="0">
                <a:solidFill>
                  <a:schemeClr val="tx1"/>
                </a:solidFill>
              </a:rPr>
              <a:t>O</a:t>
            </a:r>
            <a:r>
              <a:rPr lang="en-SI" sz="3200" dirty="0">
                <a:solidFill>
                  <a:schemeClr val="tx1"/>
                </a:solidFill>
              </a:rPr>
              <a:t>dpri </a:t>
            </a:r>
            <a:r>
              <a:rPr lang="en-SI" sz="3200" i="1" dirty="0">
                <a:solidFill>
                  <a:schemeClr val="tx1"/>
                </a:solidFill>
              </a:rPr>
              <a:t>Google Chrome</a:t>
            </a:r>
            <a:r>
              <a:rPr lang="en-SI" sz="3200" dirty="0">
                <a:solidFill>
                  <a:schemeClr val="tx1"/>
                </a:solidFill>
              </a:rPr>
              <a:t>.</a:t>
            </a:r>
          </a:p>
          <a:p>
            <a:pPr marL="514350" indent="-514350">
              <a:buAutoNum type="arabicPeriod"/>
            </a:pPr>
            <a:r>
              <a:rPr lang="en-SI" sz="3200" dirty="0">
                <a:solidFill>
                  <a:schemeClr val="tx1"/>
                </a:solidFill>
              </a:rPr>
              <a:t>Vtipkaj geslo in pod iskalni vrstico klikni na </a:t>
            </a:r>
            <a:r>
              <a:rPr lang="en-SI" sz="3200" i="1" dirty="0">
                <a:solidFill>
                  <a:schemeClr val="tx1"/>
                </a:solidFill>
              </a:rPr>
              <a:t>Slike.</a:t>
            </a:r>
            <a:endParaRPr lang="en-SI" sz="3200" dirty="0">
              <a:solidFill>
                <a:schemeClr val="tx1"/>
              </a:solidFill>
            </a:endParaRPr>
          </a:p>
          <a:p>
            <a:pPr marL="514350" indent="-514350">
              <a:buAutoNum type="arabicPeriod"/>
            </a:pPr>
            <a:r>
              <a:rPr lang="en-SI" sz="3200" dirty="0">
                <a:solidFill>
                  <a:schemeClr val="tx1"/>
                </a:solidFill>
              </a:rPr>
              <a:t>Poišči željeno sliko. </a:t>
            </a:r>
          </a:p>
          <a:p>
            <a:pPr marL="514350" indent="-514350">
              <a:buAutoNum type="arabicPeriod"/>
            </a:pPr>
            <a:r>
              <a:rPr lang="en-SI" sz="3200" b="1" dirty="0">
                <a:solidFill>
                  <a:schemeClr val="tx1"/>
                </a:solidFill>
              </a:rPr>
              <a:t>Desni klik</a:t>
            </a:r>
            <a:r>
              <a:rPr lang="en-SI" sz="3200" dirty="0">
                <a:solidFill>
                  <a:schemeClr val="tx1"/>
                </a:solidFill>
              </a:rPr>
              <a:t> na sliko – izberi </a:t>
            </a:r>
            <a:r>
              <a:rPr lang="en-SI" sz="3200" i="1" dirty="0">
                <a:solidFill>
                  <a:schemeClr val="tx1"/>
                </a:solidFill>
              </a:rPr>
              <a:t>Kopiraj sliko</a:t>
            </a:r>
            <a:r>
              <a:rPr lang="en-SI" sz="3200" dirty="0">
                <a:solidFill>
                  <a:schemeClr val="tx1"/>
                </a:solidFill>
              </a:rPr>
              <a:t>. </a:t>
            </a:r>
          </a:p>
          <a:p>
            <a:pPr marL="514350" indent="-514350">
              <a:buAutoNum type="arabicPeriod"/>
            </a:pPr>
            <a:r>
              <a:rPr lang="en-SI" sz="3200" b="1" dirty="0">
                <a:solidFill>
                  <a:schemeClr val="tx1"/>
                </a:solidFill>
              </a:rPr>
              <a:t>Desni klik</a:t>
            </a:r>
            <a:r>
              <a:rPr lang="en-SI" sz="3200" dirty="0">
                <a:solidFill>
                  <a:schemeClr val="tx1"/>
                </a:solidFill>
              </a:rPr>
              <a:t> v prazno polje na izbrani prosojnici – izberi tretjo ikono pod </a:t>
            </a:r>
            <a:r>
              <a:rPr lang="en-SI" sz="3200" i="1" dirty="0">
                <a:solidFill>
                  <a:schemeClr val="tx1"/>
                </a:solidFill>
              </a:rPr>
              <a:t>Prilepi</a:t>
            </a:r>
            <a:r>
              <a:rPr lang="en-SI" sz="3200" dirty="0">
                <a:solidFill>
                  <a:schemeClr val="tx1"/>
                </a:solidFill>
              </a:rPr>
              <a:t>. </a:t>
            </a:r>
          </a:p>
          <a:p>
            <a:pPr marL="514350" indent="-514350">
              <a:buAutoNum type="arabicPeriod"/>
            </a:pPr>
            <a:endParaRPr lang="en-SI" sz="32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434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9073E-09EF-4050-8FC9-F14681413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SI" sz="3600" dirty="0"/>
              <a:t>Primorska je najbolj </a:t>
            </a:r>
            <a:r>
              <a:rPr lang="en-SI" sz="3600" u="sng" dirty="0"/>
              <a:t>vetrovna</a:t>
            </a:r>
            <a:r>
              <a:rPr lang="en-SI" sz="3600" dirty="0"/>
              <a:t> pokrajina Slovenije. </a:t>
            </a:r>
          </a:p>
        </p:txBody>
      </p:sp>
    </p:spTree>
    <p:extLst>
      <p:ext uri="{BB962C8B-B14F-4D97-AF65-F5344CB8AC3E}">
        <p14:creationId xmlns:p14="http://schemas.microsoft.com/office/powerpoint/2010/main" val="1300429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0F8C3-F91E-30D6-58CC-24C6F7CDF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SI" sz="3600" u="sng" dirty="0"/>
              <a:t>Žled</a:t>
            </a:r>
            <a:r>
              <a:rPr lang="en-SI" sz="3600" dirty="0"/>
              <a:t> nastane, ko dežuje ali rosi ob zelo nizkih temperaturah pri tleh. </a:t>
            </a:r>
          </a:p>
        </p:txBody>
      </p:sp>
    </p:spTree>
    <p:extLst>
      <p:ext uri="{BB962C8B-B14F-4D97-AF65-F5344CB8AC3E}">
        <p14:creationId xmlns:p14="http://schemas.microsoft.com/office/powerpoint/2010/main" val="2938273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1E5DBA8-3BA7-0339-E45C-26D68EE59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SI" sz="3600" dirty="0"/>
              <a:t>Zimska jutra so v nižinah večkrat </a:t>
            </a:r>
            <a:r>
              <a:rPr lang="en-SI" sz="3600" u="sng" dirty="0"/>
              <a:t>meglena</a:t>
            </a:r>
            <a:r>
              <a:rPr lang="en-SI" sz="3600" dirty="0"/>
              <a:t>. Če so temperature nizke, se na drevesih pojavi </a:t>
            </a:r>
            <a:r>
              <a:rPr lang="en-SI" sz="3600" u="sng" dirty="0"/>
              <a:t>ivje</a:t>
            </a:r>
            <a:r>
              <a:rPr lang="en-SI" sz="3600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6571746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EC131-D1DB-E957-5F11-0AE768C28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SI" sz="3600" u="sng" dirty="0"/>
              <a:t>Toča</a:t>
            </a:r>
            <a:r>
              <a:rPr lang="en-SI" sz="3600" dirty="0"/>
              <a:t> je padavina v trdnem stanju, ki nastaja v oblakih. Pada predvsem v </a:t>
            </a:r>
            <a:r>
              <a:rPr lang="en-SI" sz="3600" u="sng" dirty="0"/>
              <a:t>nevihtnem</a:t>
            </a:r>
            <a:r>
              <a:rPr lang="en-SI" sz="3600" dirty="0"/>
              <a:t> vremenu. </a:t>
            </a:r>
          </a:p>
        </p:txBody>
      </p:sp>
    </p:spTree>
    <p:extLst>
      <p:ext uri="{BB962C8B-B14F-4D97-AF65-F5344CB8AC3E}">
        <p14:creationId xmlns:p14="http://schemas.microsoft.com/office/powerpoint/2010/main" val="2972208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Sunnyday GIFs - Get the best GIF on GIPHY">
            <a:extLst>
              <a:ext uri="{FF2B5EF4-FFF2-40B4-BE49-F238E27FC236}">
                <a16:creationId xmlns:a16="http://schemas.microsoft.com/office/drawing/2014/main" id="{514A771B-CEF7-815A-D041-B85097D4DE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31341" y="2026023"/>
            <a:ext cx="3729318" cy="3729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Callout 3">
            <a:extLst>
              <a:ext uri="{FF2B5EF4-FFF2-40B4-BE49-F238E27FC236}">
                <a16:creationId xmlns:a16="http://schemas.microsoft.com/office/drawing/2014/main" id="{57ACF5F1-0F03-B35B-39E8-0E2E07B55B29}"/>
              </a:ext>
            </a:extLst>
          </p:cNvPr>
          <p:cNvSpPr/>
          <p:nvPr/>
        </p:nvSpPr>
        <p:spPr>
          <a:xfrm>
            <a:off x="1172583" y="376518"/>
            <a:ext cx="3216537" cy="2700169"/>
          </a:xfrm>
          <a:prstGeom prst="wedgeEllipseCallout">
            <a:avLst>
              <a:gd name="adj1" fmla="val 49677"/>
              <a:gd name="adj2" fmla="val 41025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I" sz="4400" dirty="0"/>
              <a:t>Bravo</a:t>
            </a:r>
            <a:r>
              <a:rPr lang="en-SI" sz="54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43909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Callout 3">
            <a:extLst>
              <a:ext uri="{FF2B5EF4-FFF2-40B4-BE49-F238E27FC236}">
                <a16:creationId xmlns:a16="http://schemas.microsoft.com/office/drawing/2014/main" id="{5D9FCF6F-5EC0-EDB3-6A43-8E9A3048ED9A}"/>
              </a:ext>
            </a:extLst>
          </p:cNvPr>
          <p:cNvSpPr/>
          <p:nvPr/>
        </p:nvSpPr>
        <p:spPr>
          <a:xfrm>
            <a:off x="3399416" y="524435"/>
            <a:ext cx="6970955" cy="5715000"/>
          </a:xfrm>
          <a:prstGeom prst="wedgeEllipseCallout">
            <a:avLst>
              <a:gd name="adj1" fmla="val -73941"/>
              <a:gd name="adj2" fmla="val 40725"/>
            </a:avLst>
          </a:prstGeom>
          <a:solidFill>
            <a:srgbClr val="0190C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I" sz="3200" dirty="0"/>
              <a:t>Vsako leto je </a:t>
            </a:r>
            <a:r>
              <a:rPr lang="en-SI" sz="3200" b="1" dirty="0"/>
              <a:t>20. MAJ </a:t>
            </a:r>
            <a:r>
              <a:rPr lang="en-SI" sz="3200" dirty="0"/>
              <a:t>posvečen posebnim bitjem na Zemlji. </a:t>
            </a:r>
            <a:r>
              <a:rPr lang="en-SI" sz="3200" b="1" dirty="0"/>
              <a:t>Katerim?</a:t>
            </a:r>
            <a:r>
              <a:rPr lang="en-SI" sz="3200" dirty="0"/>
              <a:t> </a:t>
            </a:r>
          </a:p>
          <a:p>
            <a:pPr algn="ctr"/>
            <a:r>
              <a:rPr lang="en-SI" sz="3200" u="sng" dirty="0"/>
              <a:t>Podatke poišči na spletu</a:t>
            </a:r>
            <a:r>
              <a:rPr lang="en-SI" sz="3200" dirty="0"/>
              <a:t>. </a:t>
            </a:r>
          </a:p>
          <a:p>
            <a:pPr algn="ctr"/>
            <a:r>
              <a:rPr lang="en-SI" sz="3200" dirty="0"/>
              <a:t>Na novo ustvarjeno prosojnico zapiši kakšno zanimivost in prilepi sliko.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83A4F4-8DB6-6EB4-9222-E7B35AD728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42908"/>
            <a:ext cx="1798113" cy="2576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211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4577</TotalTime>
  <Words>158</Words>
  <Application>Microsoft Macintosh PowerPoint</Application>
  <PresentationFormat>Widescreen</PresentationFormat>
  <Paragraphs>15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Primorska je najbolj vetrovna pokrajina Slovenije. </vt:lpstr>
      <vt:lpstr>Žled nastane, ko dežuje ali rosi ob zelo nizkih temperaturah pri tleh. </vt:lpstr>
      <vt:lpstr>Zimska jutra so v nižinah večkrat meglena. Če so temperature nizke, se na drevesih pojavi ivje.  </vt:lpstr>
      <vt:lpstr>Toča je padavina v trdnem stanju, ki nastaja v oblakih. Pada predvsem v nevihtnem vremenu.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Anka Ažman</dc:creator>
  <cp:lastModifiedBy>Anka Ažman</cp:lastModifiedBy>
  <cp:revision>8</cp:revision>
  <dcterms:created xsi:type="dcterms:W3CDTF">2022-05-14T19:21:49Z</dcterms:created>
  <dcterms:modified xsi:type="dcterms:W3CDTF">2026-05-17T20:06:24Z</dcterms:modified>
</cp:coreProperties>
</file>